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4" r:id="rId2"/>
    <p:sldId id="263" r:id="rId3"/>
    <p:sldId id="257" r:id="rId4"/>
    <p:sldId id="258" r:id="rId5"/>
    <p:sldId id="259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0" r:id="rId15"/>
    <p:sldId id="272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062685-4E09-4073-A3E4-398CC4073C33}" type="doc">
      <dgm:prSet loTypeId="urn:microsoft.com/office/officeart/2005/8/layout/hList6" loCatId="list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es-MX"/>
        </a:p>
      </dgm:t>
    </dgm:pt>
    <dgm:pt modelId="{800E8120-AC81-4D43-A532-F63711B72D8D}">
      <dgm:prSet phldrT="[Texto]"/>
      <dgm:spPr/>
      <dgm:t>
        <a:bodyPr/>
        <a:lstStyle/>
        <a:p>
          <a:pPr algn="ctr"/>
          <a:r>
            <a:rPr lang="es-MX" b="1" dirty="0" smtClean="0"/>
            <a:t>F</a:t>
          </a:r>
          <a:r>
            <a:rPr lang="es-ES" b="1" dirty="0" err="1" smtClean="0"/>
            <a:t>undamentar</a:t>
          </a:r>
          <a:r>
            <a:rPr lang="es-ES" b="1" smtClean="0"/>
            <a:t> el  informe</a:t>
          </a:r>
          <a:endParaRPr lang="es-MX" b="1" dirty="0"/>
        </a:p>
      </dgm:t>
    </dgm:pt>
    <dgm:pt modelId="{442F9A9C-51C4-42B5-973E-C1BBAF681265}" type="parTrans" cxnId="{FBCF9303-D931-4CBE-B6CA-8FB64BB801F7}">
      <dgm:prSet/>
      <dgm:spPr/>
      <dgm:t>
        <a:bodyPr/>
        <a:lstStyle/>
        <a:p>
          <a:endParaRPr lang="es-MX"/>
        </a:p>
      </dgm:t>
    </dgm:pt>
    <dgm:pt modelId="{12A7B95D-2943-4F38-A754-C6C9A3E12482}" type="sibTrans" cxnId="{FBCF9303-D931-4CBE-B6CA-8FB64BB801F7}">
      <dgm:prSet/>
      <dgm:spPr/>
      <dgm:t>
        <a:bodyPr/>
        <a:lstStyle/>
        <a:p>
          <a:endParaRPr lang="es-MX"/>
        </a:p>
      </dgm:t>
    </dgm:pt>
    <dgm:pt modelId="{25094A07-ED28-44EE-8C34-98B78E48E34E}">
      <dgm:prSet phldrT="[Texto]"/>
      <dgm:spPr/>
      <dgm:t>
        <a:bodyPr/>
        <a:lstStyle/>
        <a:p>
          <a:pPr algn="ctr"/>
          <a:r>
            <a:rPr lang="es-ES" b="1" smtClean="0"/>
            <a:t>Servir de fuente de información</a:t>
          </a:r>
          <a:endParaRPr lang="es-MX" b="1" dirty="0"/>
        </a:p>
      </dgm:t>
    </dgm:pt>
    <dgm:pt modelId="{A74E1265-588C-441B-BE0A-807A37FD8E9B}" type="parTrans" cxnId="{DB79F522-14D8-4BB0-8960-B603046A026E}">
      <dgm:prSet/>
      <dgm:spPr/>
      <dgm:t>
        <a:bodyPr/>
        <a:lstStyle/>
        <a:p>
          <a:endParaRPr lang="es-MX"/>
        </a:p>
      </dgm:t>
    </dgm:pt>
    <dgm:pt modelId="{6B093E4C-25E1-432F-B11B-8FF30C18A7C8}" type="sibTrans" cxnId="{DB79F522-14D8-4BB0-8960-B603046A026E}">
      <dgm:prSet/>
      <dgm:spPr/>
      <dgm:t>
        <a:bodyPr/>
        <a:lstStyle/>
        <a:p>
          <a:endParaRPr lang="es-MX"/>
        </a:p>
      </dgm:t>
    </dgm:pt>
    <dgm:pt modelId="{FE0DFCA7-665E-4271-9B25-5846FE0F6B1F}">
      <dgm:prSet phldrT="[Texto]"/>
      <dgm:spPr/>
      <dgm:t>
        <a:bodyPr/>
        <a:lstStyle/>
        <a:p>
          <a:pPr algn="ctr"/>
          <a:r>
            <a:rPr lang="es-ES" b="1" smtClean="0"/>
            <a:t>Dejar  constancia de que se realizo un trabajo de calidad profesional</a:t>
          </a:r>
          <a:endParaRPr lang="es-MX" b="1" dirty="0"/>
        </a:p>
      </dgm:t>
    </dgm:pt>
    <dgm:pt modelId="{D133B958-EDA0-4933-8606-296115DADF1D}" type="parTrans" cxnId="{5B7E03E3-AA2A-4B95-BF08-6C01DE755D19}">
      <dgm:prSet/>
      <dgm:spPr/>
      <dgm:t>
        <a:bodyPr/>
        <a:lstStyle/>
        <a:p>
          <a:endParaRPr lang="es-MX"/>
        </a:p>
      </dgm:t>
    </dgm:pt>
    <dgm:pt modelId="{58A21F26-034B-4733-BE03-67811684D1DF}" type="sibTrans" cxnId="{5B7E03E3-AA2A-4B95-BF08-6C01DE755D19}">
      <dgm:prSet/>
      <dgm:spPr/>
      <dgm:t>
        <a:bodyPr/>
        <a:lstStyle/>
        <a:p>
          <a:endParaRPr lang="es-MX"/>
        </a:p>
      </dgm:t>
    </dgm:pt>
    <dgm:pt modelId="{76DC2095-7344-4235-90F7-26B4CE38996D}">
      <dgm:prSet phldrT="[Texto]"/>
      <dgm:spPr/>
      <dgm:t>
        <a:bodyPr/>
        <a:lstStyle/>
        <a:p>
          <a:pPr algn="l"/>
          <a:endParaRPr lang="es-MX" b="1" dirty="0">
            <a:solidFill>
              <a:schemeClr val="tx1"/>
            </a:solidFill>
          </a:endParaRPr>
        </a:p>
      </dgm:t>
    </dgm:pt>
    <dgm:pt modelId="{E2A5F06D-2524-496B-8AC2-557FE59163FD}" type="parTrans" cxnId="{E75C74D5-02F3-4341-8D03-AA2C4F5330F3}">
      <dgm:prSet/>
      <dgm:spPr/>
      <dgm:t>
        <a:bodyPr/>
        <a:lstStyle/>
        <a:p>
          <a:endParaRPr lang="es-MX"/>
        </a:p>
      </dgm:t>
    </dgm:pt>
    <dgm:pt modelId="{DFF8447F-8FD6-40EC-8249-238F32C31102}" type="sibTrans" cxnId="{E75C74D5-02F3-4341-8D03-AA2C4F5330F3}">
      <dgm:prSet/>
      <dgm:spPr/>
      <dgm:t>
        <a:bodyPr/>
        <a:lstStyle/>
        <a:p>
          <a:endParaRPr lang="es-MX"/>
        </a:p>
      </dgm:t>
    </dgm:pt>
    <dgm:pt modelId="{CC5A5CB3-CCFE-4894-A33F-C4E9934B178E}" type="pres">
      <dgm:prSet presAssocID="{B2062685-4E09-4073-A3E4-398CC4073C3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5809277-30A3-4565-92F9-4DFD3F096B2E}" type="pres">
      <dgm:prSet presAssocID="{800E8120-AC81-4D43-A532-F63711B72D8D}" presName="node" presStyleLbl="node1" presStyleIdx="0" presStyleCnt="3" custLinFactNeighborX="32293" custLinFactNeighborY="-97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CEFA2F9-07D2-4014-A5B4-9B6C01533EF6}" type="pres">
      <dgm:prSet presAssocID="{12A7B95D-2943-4F38-A754-C6C9A3E12482}" presName="sibTrans" presStyleCnt="0"/>
      <dgm:spPr/>
      <dgm:t>
        <a:bodyPr/>
        <a:lstStyle/>
        <a:p>
          <a:endParaRPr lang="es-MX"/>
        </a:p>
      </dgm:t>
    </dgm:pt>
    <dgm:pt modelId="{A94E1468-3B5C-4E10-B6A9-076EA4BAF899}" type="pres">
      <dgm:prSet presAssocID="{25094A07-ED28-44EE-8C34-98B78E48E34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567ABEF-02C9-4784-9E5A-BC2CFD42673F}" type="pres">
      <dgm:prSet presAssocID="{6B093E4C-25E1-432F-B11B-8FF30C18A7C8}" presName="sibTrans" presStyleCnt="0"/>
      <dgm:spPr/>
      <dgm:t>
        <a:bodyPr/>
        <a:lstStyle/>
        <a:p>
          <a:endParaRPr lang="es-MX"/>
        </a:p>
      </dgm:t>
    </dgm:pt>
    <dgm:pt modelId="{83F040A3-EE8B-47CE-B4A2-592090081728}" type="pres">
      <dgm:prSet presAssocID="{FE0DFCA7-665E-4271-9B25-5846FE0F6B1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A83192A-FC90-4837-94A9-21D23AB1444E}" type="presOf" srcId="{800E8120-AC81-4D43-A532-F63711B72D8D}" destId="{45809277-30A3-4565-92F9-4DFD3F096B2E}" srcOrd="0" destOrd="0" presId="urn:microsoft.com/office/officeart/2005/8/layout/hList6"/>
    <dgm:cxn modelId="{DB79F522-14D8-4BB0-8960-B603046A026E}" srcId="{B2062685-4E09-4073-A3E4-398CC4073C33}" destId="{25094A07-ED28-44EE-8C34-98B78E48E34E}" srcOrd="1" destOrd="0" parTransId="{A74E1265-588C-441B-BE0A-807A37FD8E9B}" sibTransId="{6B093E4C-25E1-432F-B11B-8FF30C18A7C8}"/>
    <dgm:cxn modelId="{FBCF9303-D931-4CBE-B6CA-8FB64BB801F7}" srcId="{B2062685-4E09-4073-A3E4-398CC4073C33}" destId="{800E8120-AC81-4D43-A532-F63711B72D8D}" srcOrd="0" destOrd="0" parTransId="{442F9A9C-51C4-42B5-973E-C1BBAF681265}" sibTransId="{12A7B95D-2943-4F38-A754-C6C9A3E12482}"/>
    <dgm:cxn modelId="{A21D0C6D-1463-485A-989E-8C7051A2637D}" type="presOf" srcId="{B2062685-4E09-4073-A3E4-398CC4073C33}" destId="{CC5A5CB3-CCFE-4894-A33F-C4E9934B178E}" srcOrd="0" destOrd="0" presId="urn:microsoft.com/office/officeart/2005/8/layout/hList6"/>
    <dgm:cxn modelId="{712B280C-40C0-4254-AFBF-671A5A144910}" type="presOf" srcId="{FE0DFCA7-665E-4271-9B25-5846FE0F6B1F}" destId="{83F040A3-EE8B-47CE-B4A2-592090081728}" srcOrd="0" destOrd="0" presId="urn:microsoft.com/office/officeart/2005/8/layout/hList6"/>
    <dgm:cxn modelId="{85B635CD-A08F-4F63-8834-2BABD87F179B}" type="presOf" srcId="{25094A07-ED28-44EE-8C34-98B78E48E34E}" destId="{A94E1468-3B5C-4E10-B6A9-076EA4BAF899}" srcOrd="0" destOrd="0" presId="urn:microsoft.com/office/officeart/2005/8/layout/hList6"/>
    <dgm:cxn modelId="{5B7E03E3-AA2A-4B95-BF08-6C01DE755D19}" srcId="{B2062685-4E09-4073-A3E4-398CC4073C33}" destId="{FE0DFCA7-665E-4271-9B25-5846FE0F6B1F}" srcOrd="2" destOrd="0" parTransId="{D133B958-EDA0-4933-8606-296115DADF1D}" sibTransId="{58A21F26-034B-4733-BE03-67811684D1DF}"/>
    <dgm:cxn modelId="{F6D54FEB-1A9C-4027-A167-37D959444C7B}" type="presOf" srcId="{76DC2095-7344-4235-90F7-26B4CE38996D}" destId="{83F040A3-EE8B-47CE-B4A2-592090081728}" srcOrd="0" destOrd="1" presId="urn:microsoft.com/office/officeart/2005/8/layout/hList6"/>
    <dgm:cxn modelId="{E75C74D5-02F3-4341-8D03-AA2C4F5330F3}" srcId="{FE0DFCA7-665E-4271-9B25-5846FE0F6B1F}" destId="{76DC2095-7344-4235-90F7-26B4CE38996D}" srcOrd="0" destOrd="0" parTransId="{E2A5F06D-2524-496B-8AC2-557FE59163FD}" sibTransId="{DFF8447F-8FD6-40EC-8249-238F32C31102}"/>
    <dgm:cxn modelId="{A497FAD5-925E-4BD1-8F2B-C33BDA6D0156}" type="presParOf" srcId="{CC5A5CB3-CCFE-4894-A33F-C4E9934B178E}" destId="{45809277-30A3-4565-92F9-4DFD3F096B2E}" srcOrd="0" destOrd="0" presId="urn:microsoft.com/office/officeart/2005/8/layout/hList6"/>
    <dgm:cxn modelId="{7203D3CB-BE24-4BA9-A362-510D045CD2D6}" type="presParOf" srcId="{CC5A5CB3-CCFE-4894-A33F-C4E9934B178E}" destId="{7CEFA2F9-07D2-4014-A5B4-9B6C01533EF6}" srcOrd="1" destOrd="0" presId="urn:microsoft.com/office/officeart/2005/8/layout/hList6"/>
    <dgm:cxn modelId="{EB00E4B7-3B09-43A2-B298-576D129968EF}" type="presParOf" srcId="{CC5A5CB3-CCFE-4894-A33F-C4E9934B178E}" destId="{A94E1468-3B5C-4E10-B6A9-076EA4BAF899}" srcOrd="2" destOrd="0" presId="urn:microsoft.com/office/officeart/2005/8/layout/hList6"/>
    <dgm:cxn modelId="{5FDA7639-3832-479C-8573-76C8797BB5A2}" type="presParOf" srcId="{CC5A5CB3-CCFE-4894-A33F-C4E9934B178E}" destId="{4567ABEF-02C9-4784-9E5A-BC2CFD42673F}" srcOrd="3" destOrd="0" presId="urn:microsoft.com/office/officeart/2005/8/layout/hList6"/>
    <dgm:cxn modelId="{D56A8104-A284-4937-85D2-770B765599DC}" type="presParOf" srcId="{CC5A5CB3-CCFE-4894-A33F-C4E9934B178E}" destId="{83F040A3-EE8B-47CE-B4A2-59209008172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49E750-3C48-4CA3-90CB-E90419C04EA5}" type="doc">
      <dgm:prSet loTypeId="urn:microsoft.com/office/officeart/2005/8/layout/pyramid4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EDAA8AA-3EB0-44B0-9526-C39C1629EBFA}">
      <dgm:prSet phldrT="[Texto]" custT="1"/>
      <dgm:spPr/>
      <dgm:t>
        <a:bodyPr/>
        <a:lstStyle/>
        <a:p>
          <a:r>
            <a:rPr lang="es-MX" sz="2000" b="1" dirty="0" smtClean="0">
              <a:latin typeface="Arial" pitchFamily="34" charset="0"/>
              <a:cs typeface="Arial" pitchFamily="34" charset="0"/>
            </a:rPr>
            <a:t>Hoja de Trabajo</a:t>
          </a:r>
          <a:endParaRPr lang="es-MX" sz="2000" b="1" dirty="0">
            <a:latin typeface="Arial" pitchFamily="34" charset="0"/>
            <a:cs typeface="Arial" pitchFamily="34" charset="0"/>
          </a:endParaRPr>
        </a:p>
      </dgm:t>
    </dgm:pt>
    <dgm:pt modelId="{3F86DA67-3A1D-43CA-9CCD-50EA0DC504F4}" type="parTrans" cxnId="{AF51E429-3B0D-4544-9323-8288A7675D66}">
      <dgm:prSet/>
      <dgm:spPr/>
      <dgm:t>
        <a:bodyPr/>
        <a:lstStyle/>
        <a:p>
          <a:endParaRPr lang="es-MX"/>
        </a:p>
      </dgm:t>
    </dgm:pt>
    <dgm:pt modelId="{E2B2708D-AC07-4497-8485-5470409A89FC}" type="sibTrans" cxnId="{AF51E429-3B0D-4544-9323-8288A7675D66}">
      <dgm:prSet/>
      <dgm:spPr/>
      <dgm:t>
        <a:bodyPr/>
        <a:lstStyle/>
        <a:p>
          <a:endParaRPr lang="es-MX"/>
        </a:p>
      </dgm:t>
    </dgm:pt>
    <dgm:pt modelId="{A730388B-8D0F-4590-9A50-895B0B7326C1}">
      <dgm:prSet phldrT="[Texto]" custT="1"/>
      <dgm:spPr/>
      <dgm:t>
        <a:bodyPr/>
        <a:lstStyle/>
        <a:p>
          <a:r>
            <a:rPr lang="es-MX" sz="2000" b="1" dirty="0" smtClean="0">
              <a:latin typeface="Arial" pitchFamily="34" charset="0"/>
              <a:cs typeface="Arial" pitchFamily="34" charset="0"/>
            </a:rPr>
            <a:t>Sumaria</a:t>
          </a:r>
          <a:endParaRPr lang="es-MX" sz="2000" b="1" dirty="0">
            <a:latin typeface="Arial" pitchFamily="34" charset="0"/>
            <a:cs typeface="Arial" pitchFamily="34" charset="0"/>
          </a:endParaRPr>
        </a:p>
      </dgm:t>
    </dgm:pt>
    <dgm:pt modelId="{9C2D4029-2B58-402B-9460-B86FF3A9992B}" type="parTrans" cxnId="{0DE18298-3767-4B9A-8C65-F38DB08D2AEC}">
      <dgm:prSet/>
      <dgm:spPr/>
      <dgm:t>
        <a:bodyPr/>
        <a:lstStyle/>
        <a:p>
          <a:endParaRPr lang="es-MX"/>
        </a:p>
      </dgm:t>
    </dgm:pt>
    <dgm:pt modelId="{DB8BB2AE-8B10-4FFB-AB7C-4AB508FB4180}" type="sibTrans" cxnId="{0DE18298-3767-4B9A-8C65-F38DB08D2AEC}">
      <dgm:prSet/>
      <dgm:spPr/>
      <dgm:t>
        <a:bodyPr/>
        <a:lstStyle/>
        <a:p>
          <a:endParaRPr lang="es-MX"/>
        </a:p>
      </dgm:t>
    </dgm:pt>
    <dgm:pt modelId="{C01EB4AF-E6ED-4445-8922-1B2839BA3CE5}">
      <dgm:prSet phldrT="[Texto]" custT="1"/>
      <dgm:spPr/>
      <dgm:t>
        <a:bodyPr/>
        <a:lstStyle/>
        <a:p>
          <a:r>
            <a:rPr lang="es-MX" sz="2000" b="1" dirty="0" smtClean="0">
              <a:latin typeface="Arial" pitchFamily="34" charset="0"/>
              <a:cs typeface="Arial" pitchFamily="34" charset="0"/>
            </a:rPr>
            <a:t>Analítica</a:t>
          </a:r>
          <a:endParaRPr lang="es-MX" sz="2000" b="1" dirty="0">
            <a:latin typeface="Arial" pitchFamily="34" charset="0"/>
            <a:cs typeface="Arial" pitchFamily="34" charset="0"/>
          </a:endParaRPr>
        </a:p>
      </dgm:t>
    </dgm:pt>
    <dgm:pt modelId="{1BCC3743-7538-4A1A-8359-171A51F8367F}" type="parTrans" cxnId="{47D1A65A-B9AF-4628-9146-2C971C0D8292}">
      <dgm:prSet/>
      <dgm:spPr/>
      <dgm:t>
        <a:bodyPr/>
        <a:lstStyle/>
        <a:p>
          <a:endParaRPr lang="es-MX"/>
        </a:p>
      </dgm:t>
    </dgm:pt>
    <dgm:pt modelId="{B737FC58-1342-4588-8FFD-6F6485988B00}" type="sibTrans" cxnId="{47D1A65A-B9AF-4628-9146-2C971C0D8292}">
      <dgm:prSet/>
      <dgm:spPr/>
      <dgm:t>
        <a:bodyPr/>
        <a:lstStyle/>
        <a:p>
          <a:endParaRPr lang="es-MX"/>
        </a:p>
      </dgm:t>
    </dgm:pt>
    <dgm:pt modelId="{737E4E96-AD54-4D62-9248-4C9E55E6B55F}">
      <dgm:prSet phldrT="[Texto]" custT="1"/>
      <dgm:spPr/>
      <dgm:t>
        <a:bodyPr/>
        <a:lstStyle/>
        <a:p>
          <a:r>
            <a:rPr lang="es-MX" sz="2000" b="1" dirty="0" smtClean="0">
              <a:latin typeface="Arial" pitchFamily="34" charset="0"/>
              <a:cs typeface="Arial" pitchFamily="34" charset="0"/>
            </a:rPr>
            <a:t>Detalle</a:t>
          </a:r>
          <a:endParaRPr lang="es-MX" sz="2000" b="1" dirty="0">
            <a:latin typeface="Arial" pitchFamily="34" charset="0"/>
            <a:cs typeface="Arial" pitchFamily="34" charset="0"/>
          </a:endParaRPr>
        </a:p>
      </dgm:t>
    </dgm:pt>
    <dgm:pt modelId="{EEA540EE-64D6-4E0F-AF71-EF7BC8F96D5B}" type="parTrans" cxnId="{C4270E94-4AC8-4B65-A6AF-A547FFA473CA}">
      <dgm:prSet/>
      <dgm:spPr/>
      <dgm:t>
        <a:bodyPr/>
        <a:lstStyle/>
        <a:p>
          <a:endParaRPr lang="es-MX"/>
        </a:p>
      </dgm:t>
    </dgm:pt>
    <dgm:pt modelId="{AD141370-661B-48F7-8CBA-2D761771D8DF}" type="sibTrans" cxnId="{C4270E94-4AC8-4B65-A6AF-A547FFA473CA}">
      <dgm:prSet/>
      <dgm:spPr/>
      <dgm:t>
        <a:bodyPr/>
        <a:lstStyle/>
        <a:p>
          <a:endParaRPr lang="es-MX"/>
        </a:p>
      </dgm:t>
    </dgm:pt>
    <dgm:pt modelId="{1B53BF44-6349-4ACC-8DE6-B5B1BBC15C24}" type="pres">
      <dgm:prSet presAssocID="{F449E750-3C48-4CA3-90CB-E90419C04EA5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CCE990A-9F48-42FA-9C0C-56683480F661}" type="pres">
      <dgm:prSet presAssocID="{F449E750-3C48-4CA3-90CB-E90419C04EA5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6B1E45E-DB5D-4667-9B3D-976CB22704EF}" type="pres">
      <dgm:prSet presAssocID="{F449E750-3C48-4CA3-90CB-E90419C04EA5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C680D60-21CD-43C0-893E-C18B10C3E738}" type="pres">
      <dgm:prSet presAssocID="{F449E750-3C48-4CA3-90CB-E90419C04EA5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BDC0945-BBBD-4EA4-BDB6-F86902A7FE44}" type="pres">
      <dgm:prSet presAssocID="{F449E750-3C48-4CA3-90CB-E90419C04EA5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C238C0B-FE54-4C68-AB41-13764E38A999}" type="presOf" srcId="{737E4E96-AD54-4D62-9248-4C9E55E6B55F}" destId="{6BDC0945-BBBD-4EA4-BDB6-F86902A7FE44}" srcOrd="0" destOrd="0" presId="urn:microsoft.com/office/officeart/2005/8/layout/pyramid4"/>
    <dgm:cxn modelId="{32EFB96C-05AC-42DB-8B74-970303360131}" type="presOf" srcId="{C01EB4AF-E6ED-4445-8922-1B2839BA3CE5}" destId="{5C680D60-21CD-43C0-893E-C18B10C3E738}" srcOrd="0" destOrd="0" presId="urn:microsoft.com/office/officeart/2005/8/layout/pyramid4"/>
    <dgm:cxn modelId="{C4270E94-4AC8-4B65-A6AF-A547FFA473CA}" srcId="{F449E750-3C48-4CA3-90CB-E90419C04EA5}" destId="{737E4E96-AD54-4D62-9248-4C9E55E6B55F}" srcOrd="3" destOrd="0" parTransId="{EEA540EE-64D6-4E0F-AF71-EF7BC8F96D5B}" sibTransId="{AD141370-661B-48F7-8CBA-2D761771D8DF}"/>
    <dgm:cxn modelId="{C09C284B-CF76-4327-863F-710E6F5F4676}" type="presOf" srcId="{F449E750-3C48-4CA3-90CB-E90419C04EA5}" destId="{1B53BF44-6349-4ACC-8DE6-B5B1BBC15C24}" srcOrd="0" destOrd="0" presId="urn:microsoft.com/office/officeart/2005/8/layout/pyramid4"/>
    <dgm:cxn modelId="{AF51E429-3B0D-4544-9323-8288A7675D66}" srcId="{F449E750-3C48-4CA3-90CB-E90419C04EA5}" destId="{FEDAA8AA-3EB0-44B0-9526-C39C1629EBFA}" srcOrd="0" destOrd="0" parTransId="{3F86DA67-3A1D-43CA-9CCD-50EA0DC504F4}" sibTransId="{E2B2708D-AC07-4497-8485-5470409A89FC}"/>
    <dgm:cxn modelId="{47D1A65A-B9AF-4628-9146-2C971C0D8292}" srcId="{F449E750-3C48-4CA3-90CB-E90419C04EA5}" destId="{C01EB4AF-E6ED-4445-8922-1B2839BA3CE5}" srcOrd="2" destOrd="0" parTransId="{1BCC3743-7538-4A1A-8359-171A51F8367F}" sibTransId="{B737FC58-1342-4588-8FFD-6F6485988B00}"/>
    <dgm:cxn modelId="{8EFBB81E-0749-4587-A021-4C3685207262}" type="presOf" srcId="{FEDAA8AA-3EB0-44B0-9526-C39C1629EBFA}" destId="{ACCE990A-9F48-42FA-9C0C-56683480F661}" srcOrd="0" destOrd="0" presId="urn:microsoft.com/office/officeart/2005/8/layout/pyramid4"/>
    <dgm:cxn modelId="{0DE18298-3767-4B9A-8C65-F38DB08D2AEC}" srcId="{F449E750-3C48-4CA3-90CB-E90419C04EA5}" destId="{A730388B-8D0F-4590-9A50-895B0B7326C1}" srcOrd="1" destOrd="0" parTransId="{9C2D4029-2B58-402B-9460-B86FF3A9992B}" sibTransId="{DB8BB2AE-8B10-4FFB-AB7C-4AB508FB4180}"/>
    <dgm:cxn modelId="{9BD327C2-4A00-4B04-AB6A-BD45A547EF7F}" type="presOf" srcId="{A730388B-8D0F-4590-9A50-895B0B7326C1}" destId="{E6B1E45E-DB5D-4667-9B3D-976CB22704EF}" srcOrd="0" destOrd="0" presId="urn:microsoft.com/office/officeart/2005/8/layout/pyramid4"/>
    <dgm:cxn modelId="{92FD4CB5-3B70-4CFC-85AF-7D5840A58258}" type="presParOf" srcId="{1B53BF44-6349-4ACC-8DE6-B5B1BBC15C24}" destId="{ACCE990A-9F48-42FA-9C0C-56683480F661}" srcOrd="0" destOrd="0" presId="urn:microsoft.com/office/officeart/2005/8/layout/pyramid4"/>
    <dgm:cxn modelId="{FF854487-49A7-4C68-A66D-59F0FE7E8EA7}" type="presParOf" srcId="{1B53BF44-6349-4ACC-8DE6-B5B1BBC15C24}" destId="{E6B1E45E-DB5D-4667-9B3D-976CB22704EF}" srcOrd="1" destOrd="0" presId="urn:microsoft.com/office/officeart/2005/8/layout/pyramid4"/>
    <dgm:cxn modelId="{BED892D2-5D69-4781-9DDB-EFC6624D1620}" type="presParOf" srcId="{1B53BF44-6349-4ACC-8DE6-B5B1BBC15C24}" destId="{5C680D60-21CD-43C0-893E-C18B10C3E738}" srcOrd="2" destOrd="0" presId="urn:microsoft.com/office/officeart/2005/8/layout/pyramid4"/>
    <dgm:cxn modelId="{B2913D77-15A4-47F6-9D3E-191327533D2A}" type="presParOf" srcId="{1B53BF44-6349-4ACC-8DE6-B5B1BBC15C24}" destId="{6BDC0945-BBBD-4EA4-BDB6-F86902A7FE44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809277-30A3-4565-92F9-4DFD3F096B2E}">
      <dsp:nvSpPr>
        <dsp:cNvPr id="0" name=""/>
        <dsp:cNvSpPr/>
      </dsp:nvSpPr>
      <dsp:spPr>
        <a:xfrm rot="16200000">
          <a:off x="-554675" y="614842"/>
          <a:ext cx="3675074" cy="2445388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7278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b="1" kern="1200" dirty="0" smtClean="0"/>
            <a:t>F</a:t>
          </a:r>
          <a:r>
            <a:rPr lang="es-ES" sz="2300" b="1" kern="1200" dirty="0" err="1" smtClean="0"/>
            <a:t>undamentar</a:t>
          </a:r>
          <a:r>
            <a:rPr lang="es-ES" sz="2300" b="1" kern="1200" smtClean="0"/>
            <a:t> el  informe</a:t>
          </a:r>
          <a:endParaRPr lang="es-MX" sz="2300" b="1" kern="1200" dirty="0"/>
        </a:p>
      </dsp:txBody>
      <dsp:txXfrm rot="5400000">
        <a:off x="60168" y="735014"/>
        <a:ext cx="2445388" cy="2205044"/>
      </dsp:txXfrm>
    </dsp:sp>
    <dsp:sp modelId="{A94E1468-3B5C-4E10-B6A9-076EA4BAF899}">
      <dsp:nvSpPr>
        <dsp:cNvPr id="0" name=""/>
        <dsp:cNvSpPr/>
      </dsp:nvSpPr>
      <dsp:spPr>
        <a:xfrm rot="16200000">
          <a:off x="2014891" y="614842"/>
          <a:ext cx="3675074" cy="2445388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7278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b="1" kern="1200" smtClean="0"/>
            <a:t>Servir de fuente de información</a:t>
          </a:r>
          <a:endParaRPr lang="es-MX" sz="2300" b="1" kern="1200" dirty="0"/>
        </a:p>
      </dsp:txBody>
      <dsp:txXfrm rot="5400000">
        <a:off x="2629734" y="735014"/>
        <a:ext cx="2445388" cy="2205044"/>
      </dsp:txXfrm>
    </dsp:sp>
    <dsp:sp modelId="{83F040A3-EE8B-47CE-B4A2-592090081728}">
      <dsp:nvSpPr>
        <dsp:cNvPr id="0" name=""/>
        <dsp:cNvSpPr/>
      </dsp:nvSpPr>
      <dsp:spPr>
        <a:xfrm rot="16200000">
          <a:off x="4643684" y="614842"/>
          <a:ext cx="3675074" cy="2445388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7278" bIns="0" numCol="1" spcCol="1270" anchor="t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b="1" kern="1200" smtClean="0"/>
            <a:t>Dejar  constancia de que se realizo un trabajo de calidad profesional</a:t>
          </a:r>
          <a:endParaRPr lang="es-MX" sz="23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1800" b="1" kern="1200" dirty="0">
            <a:solidFill>
              <a:schemeClr val="tx1"/>
            </a:solidFill>
          </a:endParaRPr>
        </a:p>
      </dsp:txBody>
      <dsp:txXfrm rot="5400000">
        <a:off x="5258527" y="735014"/>
        <a:ext cx="2445388" cy="22050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E990A-9F48-42FA-9C0C-56683480F661}">
      <dsp:nvSpPr>
        <dsp:cNvPr id="0" name=""/>
        <dsp:cNvSpPr/>
      </dsp:nvSpPr>
      <dsp:spPr>
        <a:xfrm>
          <a:off x="3307916" y="0"/>
          <a:ext cx="2528168" cy="252816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Arial" pitchFamily="34" charset="0"/>
              <a:cs typeface="Arial" pitchFamily="34" charset="0"/>
            </a:rPr>
            <a:t>Hoja de Trabajo</a:t>
          </a:r>
          <a:endParaRPr lang="es-MX" sz="2000" b="1" kern="1200" dirty="0">
            <a:latin typeface="Arial" pitchFamily="34" charset="0"/>
            <a:cs typeface="Arial" pitchFamily="34" charset="0"/>
          </a:endParaRPr>
        </a:p>
      </dsp:txBody>
      <dsp:txXfrm>
        <a:off x="3939958" y="1264084"/>
        <a:ext cx="1264084" cy="1264084"/>
      </dsp:txXfrm>
    </dsp:sp>
    <dsp:sp modelId="{E6B1E45E-DB5D-4667-9B3D-976CB22704EF}">
      <dsp:nvSpPr>
        <dsp:cNvPr id="0" name=""/>
        <dsp:cNvSpPr/>
      </dsp:nvSpPr>
      <dsp:spPr>
        <a:xfrm>
          <a:off x="2043832" y="2528168"/>
          <a:ext cx="2528168" cy="252816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Arial" pitchFamily="34" charset="0"/>
              <a:cs typeface="Arial" pitchFamily="34" charset="0"/>
            </a:rPr>
            <a:t>Sumaria</a:t>
          </a:r>
          <a:endParaRPr lang="es-MX" sz="2000" b="1" kern="1200" dirty="0">
            <a:latin typeface="Arial" pitchFamily="34" charset="0"/>
            <a:cs typeface="Arial" pitchFamily="34" charset="0"/>
          </a:endParaRPr>
        </a:p>
      </dsp:txBody>
      <dsp:txXfrm>
        <a:off x="2675874" y="3792252"/>
        <a:ext cx="1264084" cy="1264084"/>
      </dsp:txXfrm>
    </dsp:sp>
    <dsp:sp modelId="{5C680D60-21CD-43C0-893E-C18B10C3E738}">
      <dsp:nvSpPr>
        <dsp:cNvPr id="0" name=""/>
        <dsp:cNvSpPr/>
      </dsp:nvSpPr>
      <dsp:spPr>
        <a:xfrm rot="10800000">
          <a:off x="3307916" y="2528168"/>
          <a:ext cx="2528168" cy="252816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Arial" pitchFamily="34" charset="0"/>
              <a:cs typeface="Arial" pitchFamily="34" charset="0"/>
            </a:rPr>
            <a:t>Analítica</a:t>
          </a:r>
          <a:endParaRPr lang="es-MX" sz="2000" b="1" kern="1200" dirty="0">
            <a:latin typeface="Arial" pitchFamily="34" charset="0"/>
            <a:cs typeface="Arial" pitchFamily="34" charset="0"/>
          </a:endParaRPr>
        </a:p>
      </dsp:txBody>
      <dsp:txXfrm rot="10800000">
        <a:off x="3939958" y="2528168"/>
        <a:ext cx="1264084" cy="1264084"/>
      </dsp:txXfrm>
    </dsp:sp>
    <dsp:sp modelId="{6BDC0945-BBBD-4EA4-BDB6-F86902A7FE44}">
      <dsp:nvSpPr>
        <dsp:cNvPr id="0" name=""/>
        <dsp:cNvSpPr/>
      </dsp:nvSpPr>
      <dsp:spPr>
        <a:xfrm>
          <a:off x="4572000" y="2528168"/>
          <a:ext cx="2528168" cy="2528168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Arial" pitchFamily="34" charset="0"/>
              <a:cs typeface="Arial" pitchFamily="34" charset="0"/>
            </a:rPr>
            <a:t>Detalle</a:t>
          </a:r>
          <a:endParaRPr lang="es-MX" sz="2000" b="1" kern="1200" dirty="0">
            <a:latin typeface="Arial" pitchFamily="34" charset="0"/>
            <a:cs typeface="Arial" pitchFamily="34" charset="0"/>
          </a:endParaRPr>
        </a:p>
      </dsp:txBody>
      <dsp:txXfrm>
        <a:off x="5204042" y="3792252"/>
        <a:ext cx="1264084" cy="1264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9840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77915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31256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48342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59022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76027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963280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87177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01/08/2015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PAPELES%20DE%20TRABAJO.xlsx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564904"/>
            <a:ext cx="7344816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Papeles de Trabajo</a:t>
            </a:r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a Diciembre de 201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Llamada de flecha hacia abajo"/>
          <p:cNvSpPr/>
          <p:nvPr/>
        </p:nvSpPr>
        <p:spPr>
          <a:xfrm>
            <a:off x="2895167" y="620688"/>
            <a:ext cx="3286125" cy="1571625"/>
          </a:xfrm>
          <a:prstGeom prst="down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chemeClr val="tx1"/>
                </a:solidFill>
                <a:hlinkClick r:id="rId2" action="ppaction://hlinkfile"/>
              </a:rPr>
              <a:t>CÉDULAS SUMARIAS 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3" name="5 CuadroTexto"/>
          <p:cNvSpPr txBox="1">
            <a:spLocks noChangeArrowheads="1"/>
          </p:cNvSpPr>
          <p:nvPr/>
        </p:nvSpPr>
        <p:spPr bwMode="auto">
          <a:xfrm>
            <a:off x="1100562" y="2852936"/>
            <a:ext cx="3589211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MX" b="1" dirty="0"/>
              <a:t>S</a:t>
            </a:r>
            <a:r>
              <a:rPr lang="es-ES" altLang="es-MX" b="1" dirty="0" smtClean="0"/>
              <a:t>on  aquellas en las que se anotan </a:t>
            </a:r>
          </a:p>
          <a:p>
            <a:pPr algn="ctr" eaLnBrk="1" hangingPunct="1"/>
            <a:r>
              <a:rPr lang="es-ES" altLang="es-MX" b="1" dirty="0" smtClean="0"/>
              <a:t>las cifras correspondientes</a:t>
            </a:r>
          </a:p>
          <a:p>
            <a:pPr algn="ctr" eaLnBrk="1" hangingPunct="1"/>
            <a:r>
              <a:rPr lang="es-ES" altLang="es-MX" b="1" dirty="0" smtClean="0"/>
              <a:t> a un rubro</a:t>
            </a:r>
          </a:p>
          <a:p>
            <a:pPr algn="ctr" eaLnBrk="1" hangingPunct="1"/>
            <a:r>
              <a:rPr lang="es-ES" altLang="es-MX" b="1" dirty="0" smtClean="0"/>
              <a:t>de conceptos que se encuentran</a:t>
            </a:r>
          </a:p>
          <a:p>
            <a:pPr algn="ctr" eaLnBrk="1" hangingPunct="1"/>
            <a:r>
              <a:rPr lang="es-ES" altLang="es-MX" b="1" dirty="0" smtClean="0"/>
              <a:t> desglosados</a:t>
            </a:r>
          </a:p>
          <a:p>
            <a:pPr algn="ctr" eaLnBrk="1" hangingPunct="1"/>
            <a:r>
              <a:rPr lang="es-ES" altLang="es-MX" b="1" dirty="0" smtClean="0"/>
              <a:t>en las cédulas analíticas</a:t>
            </a:r>
            <a:endParaRPr lang="es-MX" altLang="es-MX" b="1" dirty="0"/>
          </a:p>
        </p:txBody>
      </p:sp>
      <p:pic>
        <p:nvPicPr>
          <p:cNvPr id="2050" name="Picture 2" descr="http://auditoriasistemas-gesia.weebly.com/uploads/2/6/3/8/26389532/3155613_or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077845"/>
            <a:ext cx="3412639" cy="185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918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Llamada de flecha hacia abajo"/>
          <p:cNvSpPr/>
          <p:nvPr/>
        </p:nvSpPr>
        <p:spPr>
          <a:xfrm>
            <a:off x="2411760" y="980728"/>
            <a:ext cx="3286125" cy="1571625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chemeClr val="tx1"/>
                </a:solidFill>
              </a:rPr>
              <a:t>CÉDULAS ANALÍTICAS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3" name="5 CuadroTexto"/>
          <p:cNvSpPr txBox="1">
            <a:spLocks noChangeArrowheads="1"/>
          </p:cNvSpPr>
          <p:nvPr/>
        </p:nvSpPr>
        <p:spPr bwMode="auto">
          <a:xfrm>
            <a:off x="2308215" y="3140968"/>
            <a:ext cx="330090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MX" b="1" dirty="0" smtClean="0"/>
              <a:t>Son  aquellas</a:t>
            </a:r>
          </a:p>
          <a:p>
            <a:pPr algn="ctr" eaLnBrk="1" hangingPunct="1"/>
            <a:r>
              <a:rPr lang="es-ES" altLang="es-MX" b="1" dirty="0" smtClean="0"/>
              <a:t> en las que se  detallan,</a:t>
            </a:r>
          </a:p>
          <a:p>
            <a:pPr algn="ctr" eaLnBrk="1" hangingPunct="1"/>
            <a:r>
              <a:rPr lang="es-ES" altLang="es-MX" b="1" dirty="0" smtClean="0"/>
              <a:t>los renglones que aparecen </a:t>
            </a:r>
          </a:p>
          <a:p>
            <a:pPr algn="ctr" eaLnBrk="1" hangingPunct="1"/>
            <a:r>
              <a:rPr lang="es-ES" altLang="es-MX" b="1" dirty="0" smtClean="0"/>
              <a:t>en las cédulas sumarias</a:t>
            </a:r>
          </a:p>
          <a:p>
            <a:pPr algn="ctr" eaLnBrk="1" hangingPunct="1"/>
            <a:endParaRPr lang="es-MX" altLang="es-MX" b="1" dirty="0"/>
          </a:p>
        </p:txBody>
      </p:sp>
      <p:pic>
        <p:nvPicPr>
          <p:cNvPr id="3074" name="Picture 2" descr="https://encrypted-tbn3.gstatic.com/images?q=tbn:ANd9GcSy0-nw9_a6dcbi-rDmsTDTB8Wjli9dFWlsbo40RZiT7OG6M2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879632"/>
            <a:ext cx="2628900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90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crypted-tbn2.gstatic.com/images?q=tbn:ANd9GcSABbSmurDB1ddjAOxMf2BDnejB8ygrd76OIC9RiuV9eqElRc5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154" y="4375914"/>
            <a:ext cx="3238500" cy="14097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4 Llamada de flecha hacia abajo"/>
          <p:cNvSpPr/>
          <p:nvPr/>
        </p:nvSpPr>
        <p:spPr>
          <a:xfrm>
            <a:off x="2411760" y="980728"/>
            <a:ext cx="3286125" cy="1571625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chemeClr val="tx1"/>
                </a:solidFill>
              </a:rPr>
              <a:t>CÉDULAS </a:t>
            </a:r>
            <a:r>
              <a:rPr lang="es-ES" b="1" dirty="0" smtClean="0">
                <a:solidFill>
                  <a:schemeClr val="tx1"/>
                </a:solidFill>
              </a:rPr>
              <a:t>DE DETALLE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4" name="5 CuadroTexto"/>
          <p:cNvSpPr txBox="1">
            <a:spLocks noChangeArrowheads="1"/>
          </p:cNvSpPr>
          <p:nvPr/>
        </p:nvSpPr>
        <p:spPr bwMode="auto">
          <a:xfrm>
            <a:off x="1968397" y="3140968"/>
            <a:ext cx="39805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MX" b="1" dirty="0" smtClean="0"/>
              <a:t>Se realizan análisis de subcuentas</a:t>
            </a:r>
            <a:endParaRPr lang="es-MX" altLang="es-MX" b="1" dirty="0"/>
          </a:p>
        </p:txBody>
      </p:sp>
    </p:spTree>
    <p:extLst>
      <p:ext uri="{BB962C8B-B14F-4D97-AF65-F5344CB8AC3E}">
        <p14:creationId xmlns:p14="http://schemas.microsoft.com/office/powerpoint/2010/main" val="3096870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Elipse"/>
          <p:cNvSpPr/>
          <p:nvPr/>
        </p:nvSpPr>
        <p:spPr>
          <a:xfrm>
            <a:off x="560220" y="2132856"/>
            <a:ext cx="5000625" cy="2357437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chemeClr val="tx1"/>
                </a:solidFill>
              </a:rPr>
              <a:t>SON ÚNICA Y EXCLUSIVAMENTE DEL AUDITOR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39552" y="548680"/>
            <a:ext cx="78540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Propiedad de los</a:t>
            </a:r>
            <a:r>
              <a:rPr lang="es-ES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Papeles de Trabajo</a:t>
            </a:r>
            <a:endParaRPr lang="es-ES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4" name="Picture 4" descr="http://www.quien.com/media/2009/07/21/jaime_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933056"/>
            <a:ext cx="2808312" cy="2304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15095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43608" y="2420888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Los Papeles de trabajo son </a:t>
            </a:r>
            <a:r>
              <a:rPr lang="es-ES" sz="2400" dirty="0"/>
              <a:t>el conjunto de cédulas y documentos que elabora u obtiene el contador público en el desarrollo de las diversas fases de la </a:t>
            </a:r>
            <a:r>
              <a:rPr lang="es-ES" sz="2400" dirty="0" smtClean="0"/>
              <a:t>auditoría, por lo tanto son exclusivos del auditor</a:t>
            </a:r>
            <a:endParaRPr lang="es-MX" sz="2400" dirty="0"/>
          </a:p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548680"/>
            <a:ext cx="882047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Santillana  J.  (2001)  Auditoría Interna Integral. México: ECAFSA</a:t>
            </a:r>
          </a:p>
          <a:p>
            <a:endParaRPr lang="es-MX" sz="2000" b="1" dirty="0" smtClean="0"/>
          </a:p>
          <a:p>
            <a:endParaRPr lang="es-MX" sz="2000" b="1" dirty="0" smtClean="0"/>
          </a:p>
          <a:p>
            <a:endParaRPr lang="es-MX" sz="2000" b="1" dirty="0" smtClean="0"/>
          </a:p>
          <a:p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pencer </a:t>
            </a:r>
            <a:r>
              <a:rPr lang="es-MX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Pickett</a:t>
            </a: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K. (2005) Manual Básico de Auditoría Interna. España: ACCID</a:t>
            </a:r>
          </a:p>
          <a:p>
            <a:endParaRPr lang="es-MX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Departamento</a:t>
            </a:r>
          </a:p>
          <a:p>
            <a:pPr algn="ctr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latin typeface="Arial" pitchFamily="34" charset="0"/>
                <a:cs typeface="Arial" pitchFamily="34" charset="0"/>
              </a:rPr>
              <a:t>Para que el Auditor Interno pueda informar sobre su actividad  realizado necesita el sustento de los papeles de trabajo </a:t>
            </a:r>
            <a:endParaRPr lang="es-MX" altLang="es-MX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/>
              <a:t>The Internal Auditor may report their activity made requires the livelihoods of working </a:t>
            </a:r>
            <a:r>
              <a:rPr lang="en-US" sz="2000" dirty="0" smtClean="0"/>
              <a:t>papers</a:t>
            </a:r>
          </a:p>
          <a:p>
            <a:pPr algn="just">
              <a:lnSpc>
                <a:spcPct val="150000"/>
              </a:lnSpc>
            </a:pPr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Papeles de trabajo y actividad</a:t>
            </a:r>
          </a:p>
          <a:p>
            <a:pPr>
              <a:buFont typeface="Arial" pitchFamily="34" charset="0"/>
              <a:buChar char="•"/>
            </a:pPr>
            <a:r>
              <a:rPr lang="es-MX" sz="2000" dirty="0" smtClean="0"/>
              <a:t>  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Roles of work and activity</a:t>
            </a: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/>
              <a:t>Al finalizar el curso el alumno aprenderá </a:t>
            </a:r>
          </a:p>
          <a:p>
            <a:pPr algn="ctr"/>
            <a:r>
              <a:rPr lang="es-MX" sz="2800" dirty="0" smtClean="0"/>
              <a:t>la importancia de la auditoría interna</a:t>
            </a:r>
          </a:p>
          <a:p>
            <a:pPr algn="ctr"/>
            <a:r>
              <a:rPr lang="es-MX" sz="2800" dirty="0" smtClean="0"/>
              <a:t>y el procedimiento general </a:t>
            </a:r>
          </a:p>
          <a:p>
            <a:pPr algn="ctr"/>
            <a:r>
              <a:rPr lang="es-MX" sz="2800" dirty="0" smtClean="0"/>
              <a:t>para llevarla a cabo en las organizaciones</a:t>
            </a:r>
          </a:p>
          <a:p>
            <a:pPr algn="ctr"/>
            <a:r>
              <a:rPr lang="es-MX" sz="2800" dirty="0" smtClean="0"/>
              <a:t> 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III: </a:t>
            </a:r>
            <a:r>
              <a:rPr lang="es-MX" sz="2800" b="1" dirty="0" smtClean="0"/>
              <a:t>Papeles de Trabajo</a:t>
            </a:r>
            <a:endParaRPr lang="es-MX" sz="2800" dirty="0" smtClean="0"/>
          </a:p>
          <a:p>
            <a:pPr algn="ctr">
              <a:defRPr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/>
              <a:t>El alumno  aprenderá a elaborar papeles de trabajo profesionales, en forma ordenada y clara, mismos que sean sujetos de revisión en forma razonable</a:t>
            </a:r>
          </a:p>
          <a:p>
            <a:r>
              <a:rPr lang="es-MX" sz="3200" dirty="0"/>
              <a:t> </a:t>
            </a:r>
          </a:p>
          <a:p>
            <a:pPr algn="just"/>
            <a:r>
              <a:rPr lang="es-MX" sz="3200" dirty="0"/>
              <a:t> </a:t>
            </a:r>
          </a:p>
          <a:p>
            <a:pPr algn="ctr"/>
            <a:r>
              <a:rPr lang="es-MX" sz="3200" dirty="0" smtClean="0"/>
              <a:t> </a:t>
            </a:r>
          </a:p>
          <a:p>
            <a:endParaRPr lang="es-MX" sz="2800" dirty="0" smtClean="0">
              <a:latin typeface="Arial Black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III.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Papeles de Trabajo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Durante el desarrollo se sus actividades el Auditor Interno obtiene y elabora diversos papeles de trabajo que ayudan a fundamentar su informe y los cuales sirven de evidencia de que realizo su trabajo en forma eficaz y eficiente 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Llamada de flecha hacia abajo"/>
          <p:cNvSpPr/>
          <p:nvPr/>
        </p:nvSpPr>
        <p:spPr>
          <a:xfrm>
            <a:off x="1907704" y="476672"/>
            <a:ext cx="5184576" cy="187220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Papeles de Trabajo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547664" y="2708920"/>
            <a:ext cx="3240360" cy="2286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 smtClean="0">
                <a:solidFill>
                  <a:schemeClr val="tx1"/>
                </a:solidFill>
              </a:rPr>
              <a:t>Son el conjunto de cédulas y documentos que elabora u obtiene el contador público en el desarrollo de las diversas fases de la auditoría</a:t>
            </a:r>
            <a:endParaRPr lang="es-MX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http://4.bp.blogspot.com/-ZhliSAoGkk4/TxSqsv1xIxI/AAAAAAAAAOk/wXjfGmxSKqU/s1600/auditoria+fisc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005064"/>
            <a:ext cx="3810000" cy="26479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11390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200" b="1" dirty="0" smtClean="0"/>
              <a:t>Objetivos de los Papeles de Trabajo</a:t>
            </a:r>
            <a:endParaRPr lang="es-MX" sz="3200" b="1" dirty="0"/>
          </a:p>
        </p:txBody>
      </p:sp>
      <p:graphicFrame>
        <p:nvGraphicFramePr>
          <p:cNvPr id="3" name="2 Diagrama"/>
          <p:cNvGraphicFramePr/>
          <p:nvPr/>
        </p:nvGraphicFramePr>
        <p:xfrm>
          <a:off x="899592" y="1785926"/>
          <a:ext cx="7704856" cy="3675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5305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 smtClean="0"/>
              <a:t>Tipos de Papeles de Trabajo</a:t>
            </a:r>
            <a:endParaRPr lang="es-MX" b="1" dirty="0"/>
          </a:p>
        </p:txBody>
      </p:sp>
      <p:graphicFrame>
        <p:nvGraphicFramePr>
          <p:cNvPr id="3" name="2 Diagrama"/>
          <p:cNvGraphicFramePr/>
          <p:nvPr/>
        </p:nvGraphicFramePr>
        <p:xfrm>
          <a:off x="0" y="1397000"/>
          <a:ext cx="9144000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1469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Llamada de flecha hacia abajo"/>
          <p:cNvSpPr/>
          <p:nvPr/>
        </p:nvSpPr>
        <p:spPr>
          <a:xfrm>
            <a:off x="2700775" y="461962"/>
            <a:ext cx="3286125" cy="1571625"/>
          </a:xfrm>
          <a:prstGeom prst="downArrow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chemeClr val="tx1"/>
                </a:solidFill>
              </a:rPr>
              <a:t>HOJA DE TRABAJO 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3" name="5 CuadroTexto"/>
          <p:cNvSpPr txBox="1">
            <a:spLocks noChangeArrowheads="1"/>
          </p:cNvSpPr>
          <p:nvPr/>
        </p:nvSpPr>
        <p:spPr bwMode="auto">
          <a:xfrm>
            <a:off x="3075014" y="2478633"/>
            <a:ext cx="27109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MX" b="1" dirty="0"/>
              <a:t>S</a:t>
            </a:r>
            <a:r>
              <a:rPr lang="es-ES" altLang="es-MX" b="1" dirty="0" smtClean="0"/>
              <a:t>on hojas tabulares de</a:t>
            </a:r>
          </a:p>
          <a:p>
            <a:pPr algn="ctr" eaLnBrk="1" hangingPunct="1"/>
            <a:r>
              <a:rPr lang="es-ES" altLang="es-MX" b="1" dirty="0" smtClean="0"/>
              <a:t>10 columnas </a:t>
            </a:r>
          </a:p>
        </p:txBody>
      </p:sp>
      <p:pic>
        <p:nvPicPr>
          <p:cNvPr id="1026" name="Picture 2" descr="http://www.monografias.com/trabajos96/hoja-trabajo/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005064"/>
            <a:ext cx="56864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468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415</Words>
  <Application>Microsoft Office PowerPoint</Application>
  <PresentationFormat>Presentación en pantalla (4:3)</PresentationFormat>
  <Paragraphs>99</Paragraphs>
  <Slides>15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Arial Black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Windows User</cp:lastModifiedBy>
  <cp:revision>78</cp:revision>
  <dcterms:created xsi:type="dcterms:W3CDTF">2012-08-07T16:35:15Z</dcterms:created>
  <dcterms:modified xsi:type="dcterms:W3CDTF">2015-08-02T00:28:08Z</dcterms:modified>
</cp:coreProperties>
</file>